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63" r:id="rId3"/>
    <p:sldId id="261" r:id="rId4"/>
    <p:sldId id="281" r:id="rId5"/>
    <p:sldId id="267" r:id="rId6"/>
    <p:sldId id="268" r:id="rId7"/>
    <p:sldId id="295" r:id="rId8"/>
    <p:sldId id="270" r:id="rId9"/>
    <p:sldId id="271" r:id="rId10"/>
    <p:sldId id="285" r:id="rId11"/>
    <p:sldId id="275" r:id="rId12"/>
    <p:sldId id="280" r:id="rId13"/>
    <p:sldId id="291" r:id="rId14"/>
    <p:sldId id="282" r:id="rId15"/>
    <p:sldId id="283" r:id="rId16"/>
    <p:sldId id="284" r:id="rId17"/>
    <p:sldId id="272" r:id="rId18"/>
    <p:sldId id="273" r:id="rId19"/>
    <p:sldId id="274" r:id="rId20"/>
    <p:sldId id="286" r:id="rId21"/>
    <p:sldId id="287" r:id="rId22"/>
    <p:sldId id="288" r:id="rId23"/>
    <p:sldId id="289" r:id="rId24"/>
    <p:sldId id="290" r:id="rId25"/>
    <p:sldId id="292" r:id="rId26"/>
    <p:sldId id="257" r:id="rId27"/>
    <p:sldId id="294" r:id="rId28"/>
    <p:sldId id="29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6699FF"/>
    <a:srgbClr val="3EE23E"/>
    <a:srgbClr val="99CC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-14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0580C-FADF-4D37-8D1D-8DA82D8BFCCE}" type="datetimeFigureOut">
              <a:rPr lang="en-US" smtClean="0"/>
              <a:t>3/7/17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DB7E2-184D-4731-9117-2FF2B7C4A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7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4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Built</a:t>
            </a:r>
            <a:r>
              <a:rPr lang="en-US" baseline="0" dirty="0" smtClean="0"/>
              <a:t> equivalent model based on my limited understanding of business.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74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type of inference is needed?</a:t>
            </a:r>
          </a:p>
          <a:p>
            <a:r>
              <a:rPr lang="en-US" baseline="0" dirty="0" smtClean="0"/>
              <a:t>What actions can you take based on what features you need?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5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4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log=log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0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4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4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Better</a:t>
            </a:r>
            <a:r>
              <a:rPr lang="en-US" baseline="0" dirty="0" smtClean="0"/>
              <a:t> metric </a:t>
            </a:r>
            <a:r>
              <a:rPr lang="mr-IN" baseline="0" dirty="0" smtClean="0"/>
              <a:t>–</a:t>
            </a:r>
            <a:r>
              <a:rPr lang="en-US" baseline="0" dirty="0" smtClean="0"/>
              <a:t> absolute value or deviance function for distribution (gamma).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77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4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sp>
        <p:nvSpPr>
          <p:cNvPr id="12" name="Freeform 11"/>
          <p:cNvSpPr/>
          <p:nvPr userDrawn="1"/>
        </p:nvSpPr>
        <p:spPr>
          <a:xfrm>
            <a:off x="7322022" y="1726706"/>
            <a:ext cx="2991774" cy="5220071"/>
          </a:xfrm>
          <a:custGeom>
            <a:avLst/>
            <a:gdLst>
              <a:gd name="connsiteX0" fmla="*/ 976543 w 3622089"/>
              <a:gd name="connsiteY0" fmla="*/ 6276513 h 6312023"/>
              <a:gd name="connsiteX1" fmla="*/ 976543 w 3622089"/>
              <a:gd name="connsiteY1" fmla="*/ 3622089 h 6312023"/>
              <a:gd name="connsiteX2" fmla="*/ 0 w 3622089"/>
              <a:gd name="connsiteY2" fmla="*/ 3622089 h 6312023"/>
              <a:gd name="connsiteX3" fmla="*/ 3622089 w 3622089"/>
              <a:gd name="connsiteY3" fmla="*/ 0 h 6312023"/>
              <a:gd name="connsiteX4" fmla="*/ 3622089 w 3622089"/>
              <a:gd name="connsiteY4" fmla="*/ 6312023 h 6312023"/>
              <a:gd name="connsiteX0" fmla="*/ 976543 w 3622089"/>
              <a:gd name="connsiteY0" fmla="*/ 6338657 h 6338657"/>
              <a:gd name="connsiteX1" fmla="*/ 976543 w 3622089"/>
              <a:gd name="connsiteY1" fmla="*/ 3622089 h 6338657"/>
              <a:gd name="connsiteX2" fmla="*/ 0 w 3622089"/>
              <a:gd name="connsiteY2" fmla="*/ 3622089 h 6338657"/>
              <a:gd name="connsiteX3" fmla="*/ 3622089 w 3622089"/>
              <a:gd name="connsiteY3" fmla="*/ 0 h 6338657"/>
              <a:gd name="connsiteX4" fmla="*/ 3622089 w 3622089"/>
              <a:gd name="connsiteY4" fmla="*/ 6312023 h 6338657"/>
              <a:gd name="connsiteX0" fmla="*/ 346228 w 2991774"/>
              <a:gd name="connsiteY0" fmla="*/ 6338657 h 6338657"/>
              <a:gd name="connsiteX1" fmla="*/ 346228 w 2991774"/>
              <a:gd name="connsiteY1" fmla="*/ 3622089 h 6338657"/>
              <a:gd name="connsiteX2" fmla="*/ 0 w 2991774"/>
              <a:gd name="connsiteY2" fmla="*/ 3622089 h 6338657"/>
              <a:gd name="connsiteX3" fmla="*/ 2991774 w 2991774"/>
              <a:gd name="connsiteY3" fmla="*/ 0 h 6338657"/>
              <a:gd name="connsiteX4" fmla="*/ 2991774 w 2991774"/>
              <a:gd name="connsiteY4" fmla="*/ 6312023 h 6338657"/>
              <a:gd name="connsiteX0" fmla="*/ 346228 w 2991774"/>
              <a:gd name="connsiteY0" fmla="*/ 5220071 h 5220071"/>
              <a:gd name="connsiteX1" fmla="*/ 346228 w 2991774"/>
              <a:gd name="connsiteY1" fmla="*/ 2503503 h 5220071"/>
              <a:gd name="connsiteX2" fmla="*/ 0 w 2991774"/>
              <a:gd name="connsiteY2" fmla="*/ 2503503 h 5220071"/>
              <a:gd name="connsiteX3" fmla="*/ 2991774 w 2991774"/>
              <a:gd name="connsiteY3" fmla="*/ 0 h 5220071"/>
              <a:gd name="connsiteX4" fmla="*/ 2991774 w 2991774"/>
              <a:gd name="connsiteY4" fmla="*/ 5193437 h 522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1774" h="5220071">
                <a:moveTo>
                  <a:pt x="346228" y="5220071"/>
                </a:moveTo>
                <a:lnTo>
                  <a:pt x="346228" y="2503503"/>
                </a:lnTo>
                <a:lnTo>
                  <a:pt x="0" y="2503503"/>
                </a:lnTo>
                <a:lnTo>
                  <a:pt x="2991774" y="0"/>
                </a:lnTo>
                <a:lnTo>
                  <a:pt x="2991774" y="5193437"/>
                </a:lnTo>
              </a:path>
            </a:pathLst>
          </a:custGeom>
          <a:solidFill>
            <a:srgbClr val="92D050">
              <a:alpha val="3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ravek Light"/>
              <a:cs typeface="Seravek Light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eravek Light"/>
              <a:cs typeface="Seravek Light"/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ravek Light"/>
              <a:cs typeface="Seravek Ligh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84163" y="124890"/>
            <a:ext cx="8574087" cy="73109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 fontScale="62500" lnSpcReduction="20000"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Seravek Light"/>
              <a:ea typeface="+mj-ea"/>
              <a:cs typeface="Seravek Light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284163" y="857332"/>
            <a:ext cx="8574087" cy="2707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Seravek Light"/>
              <a:cs typeface="Seravek Light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8230889" y="124890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latin typeface="Seravek Light"/>
                <a:cs typeface="Seravek Light"/>
                <a:sym typeface="Wingdings"/>
              </a:rPr>
              <a:t></a:t>
            </a:r>
            <a:endParaRPr sz="3600">
              <a:solidFill>
                <a:schemeClr val="bg1"/>
              </a:solidFill>
              <a:latin typeface="Seravek Light"/>
              <a:cs typeface="Seravek Light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21341" y="312698"/>
            <a:ext cx="7808976" cy="530623"/>
          </a:xfrm>
          <a:noFill/>
          <a:ln>
            <a:noFill/>
          </a:ln>
        </p:spPr>
        <p:txBody>
          <a:bodyPr vert="horz" lIns="91440" tIns="0" rIns="91440" bIns="0" rtlCol="0" anchor="b" anchorCtr="0">
            <a:no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Seravek Light"/>
                <a:ea typeface="+mj-ea"/>
                <a:cs typeface="Seravek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2"/>
          </p:nvPr>
        </p:nvSpPr>
        <p:spPr>
          <a:xfrm>
            <a:off x="425871" y="871528"/>
            <a:ext cx="7754112" cy="243212"/>
          </a:xfrm>
        </p:spPr>
        <p:txBody>
          <a:bodyPr vert="horz" lIns="91440" tIns="0" rIns="9144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600" kern="1200">
                <a:solidFill>
                  <a:schemeClr val="bg1"/>
                </a:solidFill>
                <a:latin typeface="Seravek Light"/>
                <a:ea typeface="+mn-ea"/>
                <a:cs typeface="Seravek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6324599" y="6437032"/>
            <a:ext cx="1127473" cy="365125"/>
          </a:xfrm>
        </p:spPr>
        <p:txBody>
          <a:bodyPr/>
          <a:lstStyle>
            <a:lvl1pPr>
              <a:defRPr>
                <a:latin typeface="Seravek Light"/>
                <a:cs typeface="Seravek Light"/>
              </a:defRPr>
            </a:lvl1pPr>
          </a:lstStyle>
          <a:p>
            <a:fld id="{3CDEB31F-3996-B643-A1E4-5B11ACEC5391}" type="datetimeFigureOut">
              <a:rPr lang="en-US" smtClean="0"/>
              <a:pPr/>
              <a:t>3/7/17</a:t>
            </a:fld>
            <a:endParaRPr lang="en-US"/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9698" y="6437032"/>
            <a:ext cx="6124902" cy="365125"/>
          </a:xfrm>
        </p:spPr>
        <p:txBody>
          <a:bodyPr/>
          <a:lstStyle>
            <a:lvl1pPr>
              <a:defRPr>
                <a:latin typeface="Seravek Light"/>
                <a:cs typeface="Seravek Light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sp>
        <p:nvSpPr>
          <p:cNvPr id="20" name="Freeform 19"/>
          <p:cNvSpPr/>
          <p:nvPr userDrawn="1"/>
        </p:nvSpPr>
        <p:spPr>
          <a:xfrm>
            <a:off x="7322022" y="1726706"/>
            <a:ext cx="2991774" cy="5220071"/>
          </a:xfrm>
          <a:custGeom>
            <a:avLst/>
            <a:gdLst>
              <a:gd name="connsiteX0" fmla="*/ 976543 w 3622089"/>
              <a:gd name="connsiteY0" fmla="*/ 6276513 h 6312023"/>
              <a:gd name="connsiteX1" fmla="*/ 976543 w 3622089"/>
              <a:gd name="connsiteY1" fmla="*/ 3622089 h 6312023"/>
              <a:gd name="connsiteX2" fmla="*/ 0 w 3622089"/>
              <a:gd name="connsiteY2" fmla="*/ 3622089 h 6312023"/>
              <a:gd name="connsiteX3" fmla="*/ 3622089 w 3622089"/>
              <a:gd name="connsiteY3" fmla="*/ 0 h 6312023"/>
              <a:gd name="connsiteX4" fmla="*/ 3622089 w 3622089"/>
              <a:gd name="connsiteY4" fmla="*/ 6312023 h 6312023"/>
              <a:gd name="connsiteX0" fmla="*/ 976543 w 3622089"/>
              <a:gd name="connsiteY0" fmla="*/ 6338657 h 6338657"/>
              <a:gd name="connsiteX1" fmla="*/ 976543 w 3622089"/>
              <a:gd name="connsiteY1" fmla="*/ 3622089 h 6338657"/>
              <a:gd name="connsiteX2" fmla="*/ 0 w 3622089"/>
              <a:gd name="connsiteY2" fmla="*/ 3622089 h 6338657"/>
              <a:gd name="connsiteX3" fmla="*/ 3622089 w 3622089"/>
              <a:gd name="connsiteY3" fmla="*/ 0 h 6338657"/>
              <a:gd name="connsiteX4" fmla="*/ 3622089 w 3622089"/>
              <a:gd name="connsiteY4" fmla="*/ 6312023 h 6338657"/>
              <a:gd name="connsiteX0" fmla="*/ 346228 w 2991774"/>
              <a:gd name="connsiteY0" fmla="*/ 6338657 h 6338657"/>
              <a:gd name="connsiteX1" fmla="*/ 346228 w 2991774"/>
              <a:gd name="connsiteY1" fmla="*/ 3622089 h 6338657"/>
              <a:gd name="connsiteX2" fmla="*/ 0 w 2991774"/>
              <a:gd name="connsiteY2" fmla="*/ 3622089 h 6338657"/>
              <a:gd name="connsiteX3" fmla="*/ 2991774 w 2991774"/>
              <a:gd name="connsiteY3" fmla="*/ 0 h 6338657"/>
              <a:gd name="connsiteX4" fmla="*/ 2991774 w 2991774"/>
              <a:gd name="connsiteY4" fmla="*/ 6312023 h 6338657"/>
              <a:gd name="connsiteX0" fmla="*/ 346228 w 2991774"/>
              <a:gd name="connsiteY0" fmla="*/ 5220071 h 5220071"/>
              <a:gd name="connsiteX1" fmla="*/ 346228 w 2991774"/>
              <a:gd name="connsiteY1" fmla="*/ 2503503 h 5220071"/>
              <a:gd name="connsiteX2" fmla="*/ 0 w 2991774"/>
              <a:gd name="connsiteY2" fmla="*/ 2503503 h 5220071"/>
              <a:gd name="connsiteX3" fmla="*/ 2991774 w 2991774"/>
              <a:gd name="connsiteY3" fmla="*/ 0 h 5220071"/>
              <a:gd name="connsiteX4" fmla="*/ 2991774 w 2991774"/>
              <a:gd name="connsiteY4" fmla="*/ 5193437 h 522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1774" h="5220071">
                <a:moveTo>
                  <a:pt x="346228" y="5220071"/>
                </a:moveTo>
                <a:lnTo>
                  <a:pt x="346228" y="2503503"/>
                </a:lnTo>
                <a:lnTo>
                  <a:pt x="0" y="2503503"/>
                </a:lnTo>
                <a:lnTo>
                  <a:pt x="2991774" y="0"/>
                </a:lnTo>
                <a:lnTo>
                  <a:pt x="2991774" y="5193437"/>
                </a:lnTo>
              </a:path>
            </a:pathLst>
          </a:custGeom>
          <a:solidFill>
            <a:srgbClr val="92D050">
              <a:alpha val="3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ravek Light"/>
              <a:cs typeface="Seravek Light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eravek Light"/>
              <a:cs typeface="Seravek Light"/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ravek Light"/>
              <a:cs typeface="Seravek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347064"/>
            <a:ext cx="8574087" cy="4779100"/>
          </a:xfrm>
        </p:spPr>
        <p:txBody>
          <a:bodyPr/>
          <a:lstStyle>
            <a:lvl1pPr>
              <a:defRPr>
                <a:latin typeface="Seravek Light"/>
                <a:cs typeface="Seravek Light"/>
              </a:defRPr>
            </a:lvl1pPr>
            <a:lvl2pPr>
              <a:buClr>
                <a:srgbClr val="92D050"/>
              </a:buClr>
              <a:defRPr>
                <a:latin typeface="Seravek Light"/>
                <a:cs typeface="Seravek Light"/>
              </a:defRPr>
            </a:lvl2pPr>
            <a:lvl3pPr>
              <a:defRPr>
                <a:latin typeface="Seravek Light"/>
                <a:cs typeface="Seravek Light"/>
              </a:defRPr>
            </a:lvl3pPr>
            <a:lvl4pPr>
              <a:buClr>
                <a:srgbClr val="92D050"/>
              </a:buClr>
              <a:defRPr>
                <a:latin typeface="Seravek Light"/>
                <a:cs typeface="Seravek Light"/>
              </a:defRPr>
            </a:lvl4pPr>
            <a:lvl5pPr>
              <a:defRPr>
                <a:latin typeface="Seravek Light"/>
                <a:cs typeface="Seravek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24599" y="6437032"/>
            <a:ext cx="1127473" cy="365125"/>
          </a:xfrm>
        </p:spPr>
        <p:txBody>
          <a:bodyPr/>
          <a:lstStyle>
            <a:lvl1pPr>
              <a:defRPr>
                <a:latin typeface="Seravek Light"/>
                <a:cs typeface="Seravek Light"/>
              </a:defRPr>
            </a:lvl1pPr>
          </a:lstStyle>
          <a:p>
            <a:fld id="{3CDEB31F-3996-B643-A1E4-5B11ACEC5391}" type="datetimeFigureOut">
              <a:rPr lang="en-US" smtClean="0"/>
              <a:pPr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ravek Light"/>
                <a:cs typeface="Seravek Light"/>
              </a:defRPr>
            </a:lvl1pPr>
          </a:lstStyle>
          <a:p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84163" y="124890"/>
            <a:ext cx="8574087" cy="73109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 fontScale="62500" lnSpcReduction="20000"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Seravek Light"/>
              <a:ea typeface="+mj-ea"/>
              <a:cs typeface="Seravek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84163" y="857332"/>
            <a:ext cx="8574087" cy="2707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Seravek Light"/>
              <a:cs typeface="Seravek Light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8230889" y="124890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latin typeface="Seravek Light"/>
                <a:cs typeface="Seravek Light"/>
                <a:sym typeface="Wingdings"/>
              </a:rPr>
              <a:t></a:t>
            </a:r>
            <a:endParaRPr sz="3600">
              <a:solidFill>
                <a:schemeClr val="bg1"/>
              </a:solidFill>
              <a:latin typeface="Seravek Light"/>
              <a:cs typeface="Seravek Light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421341" y="312698"/>
            <a:ext cx="7808976" cy="530623"/>
          </a:xfrm>
          <a:noFill/>
          <a:ln>
            <a:noFill/>
          </a:ln>
        </p:spPr>
        <p:txBody>
          <a:bodyPr vert="horz" lIns="91440" tIns="0" rIns="91440" bIns="0" rtlCol="0" anchor="b" anchorCtr="0">
            <a:no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Seravek Light"/>
                <a:ea typeface="+mj-ea"/>
                <a:cs typeface="Seravek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2"/>
          </p:nvPr>
        </p:nvSpPr>
        <p:spPr>
          <a:xfrm>
            <a:off x="425871" y="871528"/>
            <a:ext cx="7754112" cy="243212"/>
          </a:xfrm>
        </p:spPr>
        <p:txBody>
          <a:bodyPr vert="horz" lIns="91440" tIns="0" rIns="9144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600" kern="1200">
                <a:solidFill>
                  <a:schemeClr val="bg1"/>
                </a:solidFill>
                <a:latin typeface="Seravek Light"/>
                <a:ea typeface="+mn-ea"/>
                <a:cs typeface="Seravek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1375930"/>
            <a:ext cx="8574087" cy="5018520"/>
          </a:xfrm>
        </p:spPr>
        <p:txBody>
          <a:bodyPr/>
          <a:lstStyle>
            <a:lvl1pPr>
              <a:buNone/>
              <a:defRPr>
                <a:latin typeface="Seravek Light"/>
                <a:cs typeface="Seravek Ligh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Rectangle 13"/>
          <p:cNvSpPr/>
          <p:nvPr userDrawn="1"/>
        </p:nvSpPr>
        <p:spPr>
          <a:xfrm>
            <a:off x="284163" y="124890"/>
            <a:ext cx="8574087" cy="73109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 fontScale="62500" lnSpcReduction="20000"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Seravek Light"/>
              <a:ea typeface="+mj-ea"/>
              <a:cs typeface="Seravek Light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284163" y="857332"/>
            <a:ext cx="8574087" cy="2707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Seravek Light"/>
              <a:cs typeface="Seravek Light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8230889" y="124890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latin typeface="Seravek Light"/>
                <a:cs typeface="Seravek Light"/>
                <a:sym typeface="Wingdings"/>
              </a:rPr>
              <a:t></a:t>
            </a:r>
            <a:endParaRPr sz="3600">
              <a:solidFill>
                <a:schemeClr val="bg1"/>
              </a:solidFill>
              <a:latin typeface="Seravek Light"/>
              <a:cs typeface="Seravek Light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324599" y="6437032"/>
            <a:ext cx="1127473" cy="365125"/>
          </a:xfrm>
        </p:spPr>
        <p:txBody>
          <a:bodyPr/>
          <a:lstStyle>
            <a:lvl1pPr>
              <a:defRPr>
                <a:latin typeface="Seravek Light"/>
                <a:cs typeface="Seravek Light"/>
              </a:defRPr>
            </a:lvl1pPr>
          </a:lstStyle>
          <a:p>
            <a:fld id="{3CDEB31F-3996-B643-A1E4-5B11ACEC5391}" type="datetimeFigureOut">
              <a:rPr lang="en-US" smtClean="0"/>
              <a:pPr/>
              <a:t>3/7/17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9698" y="6437032"/>
            <a:ext cx="6124902" cy="365125"/>
          </a:xfrm>
        </p:spPr>
        <p:txBody>
          <a:bodyPr/>
          <a:lstStyle>
            <a:lvl1pPr>
              <a:defRPr>
                <a:latin typeface="Seravek Light"/>
                <a:cs typeface="Seravek Light"/>
              </a:defRPr>
            </a:lvl1pPr>
          </a:lstStyle>
          <a:p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421341" y="312698"/>
            <a:ext cx="7808976" cy="530623"/>
          </a:xfrm>
          <a:noFill/>
          <a:ln>
            <a:noFill/>
          </a:ln>
        </p:spPr>
        <p:txBody>
          <a:bodyPr vert="horz" lIns="91440" tIns="0" rIns="91440" bIns="0" rtlCol="0" anchor="b" anchorCtr="0">
            <a:no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Seravek Light"/>
                <a:ea typeface="+mj-ea"/>
                <a:cs typeface="Seravek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2"/>
          </p:nvPr>
        </p:nvSpPr>
        <p:spPr>
          <a:xfrm>
            <a:off x="425871" y="871528"/>
            <a:ext cx="7754112" cy="243212"/>
          </a:xfrm>
        </p:spPr>
        <p:txBody>
          <a:bodyPr vert="horz" lIns="91440" tIns="0" rIns="9144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600" kern="1200">
                <a:solidFill>
                  <a:schemeClr val="bg1"/>
                </a:solidFill>
                <a:latin typeface="Seravek Light"/>
                <a:ea typeface="+mn-ea"/>
                <a:cs typeface="Seravek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/>
              </a:rPr>
              <a:t></a:t>
            </a:r>
            <a:endParaRPr sz="3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3CDEB31F-3996-B643-A1E4-5B11ACEC5391}" type="datetimeFigureOut">
              <a:rPr lang="en-US" smtClean="0"/>
              <a:pPr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Seravek Light"/>
                <a:cs typeface="Seravek Light"/>
              </a:defRPr>
            </a:lvl1pPr>
          </a:lstStyle>
          <a:p>
            <a:fld id="{3CDEB31F-3996-B643-A1E4-5B11ACEC5391}" type="datetimeFigureOut">
              <a:rPr lang="en-US" smtClean="0"/>
              <a:pPr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  <a:latin typeface="Seravek Light"/>
                <a:cs typeface="Seravek Ligh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  <a:latin typeface="Seravek Light"/>
                <a:cs typeface="Seravek Light"/>
              </a:defRPr>
            </a:lvl1pPr>
          </a:lstStyle>
          <a:p>
            <a:fld id="{B905BDEA-8CF2-914C-BA75-56F0EB411F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Seravek Light"/>
          <a:ea typeface="+mj-ea"/>
          <a:cs typeface="Seravek Light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Seravek Light"/>
          <a:ea typeface="+mn-ea"/>
          <a:cs typeface="Seravek Light"/>
        </a:defRPr>
      </a:lvl1pPr>
      <a:lvl2pPr marL="914400" indent="-457200" algn="l" defTabSz="914400" rtl="0" eaLnBrk="1" latinLnBrk="0" hangingPunct="1">
        <a:spcBef>
          <a:spcPts val="600"/>
        </a:spcBef>
        <a:buClr>
          <a:srgbClr val="92D050"/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Seravek Light"/>
          <a:ea typeface="+mn-ea"/>
          <a:cs typeface="Seravek Light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Seravek Light"/>
          <a:ea typeface="+mn-ea"/>
          <a:cs typeface="Seravek Light"/>
        </a:defRPr>
      </a:lvl3pPr>
      <a:lvl4pPr marL="1600200" indent="-339725" algn="l" defTabSz="914400" rtl="0" eaLnBrk="1" latinLnBrk="0" hangingPunct="1">
        <a:spcBef>
          <a:spcPts val="600"/>
        </a:spcBef>
        <a:buClr>
          <a:srgbClr val="92D050"/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Seravek Light"/>
          <a:ea typeface="+mn-ea"/>
          <a:cs typeface="Seravek Light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Seravek Light"/>
          <a:ea typeface="+mn-ea"/>
          <a:cs typeface="Seravek Light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s://www.airbnb.com/rooms/4597013" TargetMode="External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6542764" cy="4779100"/>
          </a:xfrm>
        </p:spPr>
        <p:txBody>
          <a:bodyPr/>
          <a:lstStyle/>
          <a:p>
            <a:r>
              <a:rPr lang="en-US" sz="3600" b="1" dirty="0" smtClean="0"/>
              <a:t>Problem </a:t>
            </a:r>
            <a:r>
              <a:rPr lang="en-US" sz="3600" b="1" dirty="0"/>
              <a:t>Statement</a:t>
            </a:r>
          </a:p>
          <a:p>
            <a:pPr lvl="1"/>
            <a:r>
              <a:rPr lang="en-US" sz="2800" dirty="0"/>
              <a:t>Loftium seeks to maximize Airbnb revenue from private rooms </a:t>
            </a:r>
          </a:p>
          <a:p>
            <a:endParaRPr lang="en-US" sz="1600" b="1" dirty="0" smtClean="0"/>
          </a:p>
          <a:p>
            <a:r>
              <a:rPr lang="en-US" sz="3600" b="1" dirty="0" smtClean="0"/>
              <a:t>Desired </a:t>
            </a:r>
            <a:r>
              <a:rPr lang="en-US" sz="3600" b="1" dirty="0"/>
              <a:t>Outcome</a:t>
            </a:r>
          </a:p>
          <a:p>
            <a:pPr lvl="1"/>
            <a:r>
              <a:rPr lang="en-US" sz="2800" dirty="0"/>
              <a:t>A predictive model that best estimates recurring Airbnb </a:t>
            </a:r>
            <a:r>
              <a:rPr lang="en-US" sz="2800" dirty="0" smtClean="0"/>
              <a:t>revenue</a:t>
            </a:r>
            <a:endParaRPr lang="en-US" sz="28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9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/>
          <a:lstStyle/>
          <a:p>
            <a:r>
              <a:rPr lang="en-US" dirty="0" smtClean="0"/>
              <a:t>Exploring Seasonality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4294967295"/>
          </p:nvPr>
        </p:nvSpPr>
        <p:spPr>
          <a:xfrm>
            <a:off x="476205" y="870011"/>
            <a:ext cx="7754112" cy="242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Certain areas exhibit more extreme seasonal variation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205" y="1385881"/>
            <a:ext cx="3404715" cy="661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 by Month (by </a:t>
            </a:r>
            <a:r>
              <a:rPr lang="en-U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Zipcode</a:t>
            </a: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12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 3 and Bottom 3 </a:t>
            </a:r>
            <a:r>
              <a:rPr lang="en-US" sz="1200" i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zipcodes</a:t>
            </a:r>
            <a:r>
              <a:rPr lang="en-US" sz="12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by seasonal variation</a:t>
            </a:r>
            <a:endParaRPr lang="en-US" sz="12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41409" y="6030853"/>
            <a:ext cx="679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Month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559030" y="3761700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42" y="2097126"/>
            <a:ext cx="7447211" cy="397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0445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Exploring Host Quality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>
          <a:xfrm>
            <a:off x="452505" y="871528"/>
            <a:ext cx="7754112" cy="2432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Occupancy increases with property ratings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37" y="1624563"/>
            <a:ext cx="8312727" cy="429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98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7946154" cy="47791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Summary and Considerations</a:t>
            </a:r>
            <a:endParaRPr lang="en-US" sz="3600" dirty="0"/>
          </a:p>
          <a:p>
            <a:pPr lvl="1">
              <a:spcBef>
                <a:spcPts val="18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Significant variation in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tx1"/>
                </a:solidFill>
              </a:rPr>
              <a:t>Significant presence of outliers</a:t>
            </a:r>
          </a:p>
          <a:p>
            <a:pPr lvl="1">
              <a:spcBef>
                <a:spcPts val="18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Strong seasonality impact</a:t>
            </a:r>
          </a:p>
          <a:p>
            <a:pPr lvl="1">
              <a:spcBef>
                <a:spcPts val="18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Host/Listing ratings are relevant</a:t>
            </a:r>
          </a:p>
          <a:p>
            <a:pPr lvl="1">
              <a:spcBef>
                <a:spcPts val="18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Granularity limited to month-level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3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7946154" cy="4779100"/>
          </a:xfrm>
        </p:spPr>
        <p:txBody>
          <a:bodyPr>
            <a:normAutofit/>
          </a:bodyPr>
          <a:lstStyle/>
          <a:p>
            <a:r>
              <a:rPr lang="en-US" sz="3600" dirty="0"/>
              <a:t>Project Scope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Explore Loftium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tx1"/>
                </a:solidFill>
              </a:rPr>
              <a:t>Evaluate Loftium’s existing model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Scrape for additional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Develop alternative predictive models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58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4" y="1347064"/>
            <a:ext cx="6817972" cy="47791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Scoring Metric = </a:t>
            </a:r>
            <a:r>
              <a:rPr lang="en-US" sz="3200" b="1" dirty="0" smtClean="0"/>
              <a:t>RMSE</a:t>
            </a:r>
          </a:p>
          <a:p>
            <a:pPr lvl="1"/>
            <a:r>
              <a:rPr lang="en-US" sz="2400" dirty="0"/>
              <a:t>RMSE </a:t>
            </a:r>
            <a:r>
              <a:rPr lang="en-US" sz="2400" dirty="0" smtClean="0"/>
              <a:t>heavily penalizes </a:t>
            </a:r>
            <a:r>
              <a:rPr lang="en-US" sz="2400" dirty="0"/>
              <a:t>poor </a:t>
            </a:r>
            <a:r>
              <a:rPr lang="en-US" sz="2400" dirty="0" smtClean="0"/>
              <a:t>estimates</a:t>
            </a:r>
          </a:p>
          <a:p>
            <a:pPr lvl="2"/>
            <a:r>
              <a:rPr lang="en-US" dirty="0" smtClean="0"/>
              <a:t>Sensitive to outliers!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sz="2400" dirty="0" smtClean="0"/>
              <a:t>Current Model RMSE = </a:t>
            </a:r>
            <a:r>
              <a:rPr lang="en-US" sz="2400" b="1" dirty="0" smtClean="0"/>
              <a:t>24.7</a:t>
            </a:r>
          </a:p>
          <a:p>
            <a:pPr lvl="2"/>
            <a:r>
              <a:rPr lang="en-US" dirty="0" smtClean="0"/>
              <a:t>On average, EDR predictions are off by $25</a:t>
            </a:r>
          </a:p>
          <a:p>
            <a:pPr lvl="2"/>
            <a:r>
              <a:rPr lang="en-US" dirty="0" smtClean="0"/>
              <a:t>Seems high, but tremendous amount of noise in data</a:t>
            </a:r>
          </a:p>
          <a:p>
            <a:pPr lvl="3"/>
            <a:r>
              <a:rPr lang="en-US" dirty="0" smtClean="0"/>
              <a:t>Mispriced listings</a:t>
            </a:r>
          </a:p>
          <a:p>
            <a:pPr lvl="3"/>
            <a:r>
              <a:rPr lang="en-US" dirty="0" smtClean="0"/>
              <a:t>Minimal reservation days</a:t>
            </a:r>
          </a:p>
          <a:p>
            <a:pPr lvl="3"/>
            <a:r>
              <a:rPr lang="en-US" dirty="0" smtClean="0"/>
              <a:t>Data integrity issues?</a:t>
            </a:r>
          </a:p>
          <a:p>
            <a:pPr lvl="3"/>
            <a:endParaRPr lang="en-US" dirty="0" smtClean="0"/>
          </a:p>
          <a:p>
            <a:pPr lvl="1"/>
            <a:r>
              <a:rPr lang="en-US" dirty="0" smtClean="0"/>
              <a:t>Are there specific segments that we can focus on to reduce the noise?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Evaluating Loftium Model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4" y="1347064"/>
            <a:ext cx="7004403" cy="47791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Recommendations</a:t>
            </a:r>
            <a:endParaRPr lang="en-US" sz="3200" b="1" dirty="0" smtClean="0"/>
          </a:p>
          <a:p>
            <a:pPr lvl="1">
              <a:spcBef>
                <a:spcPts val="1200"/>
              </a:spcBef>
            </a:pPr>
            <a:r>
              <a:rPr lang="en-US" dirty="0" smtClean="0"/>
              <a:t>Reduce data noise by focusing on properties that are in Loftium’s “sweet spot”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Consider a tiered-model structure that optimizes prediction for each tier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Generalize model to avoid hard-coded seasonality per </a:t>
            </a:r>
            <a:r>
              <a:rPr lang="en-US" dirty="0" err="1" smtClean="0"/>
              <a:t>Zipcode</a:t>
            </a:r>
            <a:endParaRPr lang="en-US" dirty="0" smtClean="0"/>
          </a:p>
          <a:p>
            <a:pPr lvl="1">
              <a:spcBef>
                <a:spcPts val="1200"/>
              </a:spcBef>
            </a:pPr>
            <a:r>
              <a:rPr lang="en-US" dirty="0" smtClean="0"/>
              <a:t>Identify additional features that can be systematically added to the </a:t>
            </a:r>
            <a:r>
              <a:rPr lang="en-US" dirty="0" smtClean="0"/>
              <a:t>model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Evaluate better evaluation metric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Improving Loftium Model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11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7946154" cy="4779100"/>
          </a:xfrm>
        </p:spPr>
        <p:txBody>
          <a:bodyPr>
            <a:normAutofit/>
          </a:bodyPr>
          <a:lstStyle/>
          <a:p>
            <a:r>
              <a:rPr lang="en-US" sz="3600" b="1" dirty="0"/>
              <a:t>Project Scope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Explore Loftium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Evaluate Loftium’s existing model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tx1"/>
                </a:solidFill>
              </a:rPr>
              <a:t>Scrape for additional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Develop alternative predictive models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5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Additional Features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Using NLP to extract meaningful features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3" y="2335625"/>
            <a:ext cx="4304044" cy="13130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53850"/>
          <a:stretch/>
        </p:blipFill>
        <p:spPr>
          <a:xfrm>
            <a:off x="597844" y="4048200"/>
            <a:ext cx="7830228" cy="18492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1530" y="5111923"/>
            <a:ext cx="3577507" cy="27002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68866" y="2420304"/>
            <a:ext cx="1495121" cy="21358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6205" y="1451045"/>
            <a:ext cx="4571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Natural Language Processing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07198" y="6216278"/>
            <a:ext cx="2557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https://www.airbnb.com/rooms/4597013</a:t>
            </a:r>
            <a:endParaRPr lang="en-U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521" y="2209258"/>
            <a:ext cx="1418835" cy="156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7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Additional Features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36326" y="1724543"/>
            <a:ext cx="8684650" cy="4232374"/>
            <a:chOff x="236325" y="1250280"/>
            <a:chExt cx="11028575" cy="50165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325" y="1250280"/>
              <a:ext cx="2781300" cy="50165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t="636"/>
            <a:stretch/>
          </p:blipFill>
          <p:spPr>
            <a:xfrm>
              <a:off x="3007130" y="1292264"/>
              <a:ext cx="2743200" cy="492151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2800" y="1292264"/>
              <a:ext cx="2654300" cy="48895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47100" y="1292264"/>
              <a:ext cx="2717800" cy="495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00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971556"/>
              </p:ext>
            </p:extLst>
          </p:nvPr>
        </p:nvGraphicFramePr>
        <p:xfrm>
          <a:off x="5334875" y="1674034"/>
          <a:ext cx="3489529" cy="465560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483269"/>
                <a:gridCol w="1920366"/>
                <a:gridCol w="557621"/>
                <a:gridCol w="528273"/>
              </a:tblGrid>
              <a:tr h="29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Bi-gram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capitol hill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downtown </a:t>
                      </a:r>
                      <a:r>
                        <a:rPr lang="en-US" sz="1100" u="none" strike="noStrike" dirty="0" err="1">
                          <a:effectLst/>
                        </a:rPr>
                        <a:t>seattle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 light rail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walking distance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private bathroom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easy access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street parking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private bath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  bus lines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blocks away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minutes downtown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coffee shops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minute walk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full bathroom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west </a:t>
                      </a:r>
                      <a:r>
                        <a:rPr lang="en-US" sz="1100" u="none" strike="noStrike" dirty="0" err="1">
                          <a:effectLst/>
                        </a:rPr>
                        <a:t>seattle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76205" y="1566459"/>
            <a:ext cx="41806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All Private Room Properties (n = 693)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59" y="2090857"/>
            <a:ext cx="4313802" cy="291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5825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7946154" cy="4779100"/>
          </a:xfrm>
        </p:spPr>
        <p:txBody>
          <a:bodyPr>
            <a:normAutofit/>
          </a:bodyPr>
          <a:lstStyle/>
          <a:p>
            <a:r>
              <a:rPr lang="en-US" sz="3600" b="1" dirty="0"/>
              <a:t>Project Scope</a:t>
            </a:r>
          </a:p>
          <a:p>
            <a:pPr lvl="1">
              <a:spcBef>
                <a:spcPts val="1800"/>
              </a:spcBef>
            </a:pPr>
            <a:r>
              <a:rPr lang="en-US" sz="2800" dirty="0"/>
              <a:t>Explore Loftium data</a:t>
            </a:r>
          </a:p>
          <a:p>
            <a:pPr lvl="1">
              <a:spcBef>
                <a:spcPts val="1800"/>
              </a:spcBef>
            </a:pPr>
            <a:r>
              <a:rPr lang="en-US" sz="2800" dirty="0"/>
              <a:t>Evaluate Loftium’s existing model</a:t>
            </a:r>
          </a:p>
          <a:p>
            <a:pPr lvl="1">
              <a:spcBef>
                <a:spcPts val="1800"/>
              </a:spcBef>
            </a:pPr>
            <a:r>
              <a:rPr lang="en-US" sz="2800" dirty="0"/>
              <a:t>Scrape for additional data</a:t>
            </a:r>
          </a:p>
          <a:p>
            <a:pPr lvl="1">
              <a:spcBef>
                <a:spcPts val="1800"/>
              </a:spcBef>
            </a:pPr>
            <a:r>
              <a:rPr lang="en-US" sz="2800" dirty="0"/>
              <a:t>Develop alternative predictive models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61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59" y="2090857"/>
            <a:ext cx="4313802" cy="291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47862"/>
              </p:ext>
            </p:extLst>
          </p:nvPr>
        </p:nvGraphicFramePr>
        <p:xfrm>
          <a:off x="5334875" y="1674034"/>
          <a:ext cx="3489529" cy="465560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483269"/>
                <a:gridCol w="1920366"/>
                <a:gridCol w="557621"/>
                <a:gridCol w="528273"/>
              </a:tblGrid>
              <a:tr h="29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Rank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Bi-gram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light rail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coffee shops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blocks away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 10 minutes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bus downtown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university district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downtown </a:t>
                      </a:r>
                      <a:r>
                        <a:rPr lang="en-US" sz="1100" u="none" strike="noStrike" dirty="0" err="1">
                          <a:effectLst/>
                        </a:rPr>
                        <a:t>seattle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away university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minutes bus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comfortable only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best coffee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downtown some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                 university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                     some best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            ethnic restaurants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76205" y="1566459"/>
            <a:ext cx="3658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Private Rooms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Price &lt; $50 (n = 116)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56443" y="2210540"/>
            <a:ext cx="603681" cy="2414726"/>
          </a:xfrm>
          <a:prstGeom prst="rect">
            <a:avLst/>
          </a:prstGeom>
          <a:solidFill>
            <a:srgbClr val="00B0F0">
              <a:alpha val="2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77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368940"/>
              </p:ext>
            </p:extLst>
          </p:nvPr>
        </p:nvGraphicFramePr>
        <p:xfrm>
          <a:off x="5334875" y="1674034"/>
          <a:ext cx="3489529" cy="465560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483269"/>
                <a:gridCol w="1920366"/>
                <a:gridCol w="557621"/>
                <a:gridCol w="528273"/>
              </a:tblGrid>
              <a:tr h="29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Bi-gram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private bathroom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light rail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downtown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seattle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capitol hill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easy access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minute walk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street parking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bus lines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walking distance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west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seattle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quiet neighborhood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minutes downtown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columbia city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shared kitchen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queen size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76205" y="1566459"/>
            <a:ext cx="4357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Private Rooms, $50 &lt; Price &lt; $75 (n = 307)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59" y="2090857"/>
            <a:ext cx="4313802" cy="291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660125" y="2210540"/>
            <a:ext cx="301840" cy="2414726"/>
          </a:xfrm>
          <a:prstGeom prst="rect">
            <a:avLst/>
          </a:prstGeom>
          <a:solidFill>
            <a:srgbClr val="00B0F0">
              <a:alpha val="2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04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683004"/>
              </p:ext>
            </p:extLst>
          </p:nvPr>
        </p:nvGraphicFramePr>
        <p:xfrm>
          <a:off x="5334875" y="1674034"/>
          <a:ext cx="3462896" cy="465560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483269"/>
                <a:gridCol w="1920366"/>
                <a:gridCol w="557621"/>
                <a:gridCol w="501640"/>
              </a:tblGrid>
              <a:tr h="29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Bi-gram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capitol hill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downtown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seattle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private bathroom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light rail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walking distance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street parking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full bathroom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one block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bus lines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queen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within walking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quiet neighborhood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washer dryer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access downtown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lake washington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76205" y="1566459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Private Rooms, $75&lt; Price &lt; $100 (n = 179)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59" y="2090857"/>
            <a:ext cx="4313802" cy="291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961965" y="2210540"/>
            <a:ext cx="301840" cy="2414726"/>
          </a:xfrm>
          <a:prstGeom prst="rect">
            <a:avLst/>
          </a:prstGeom>
          <a:solidFill>
            <a:srgbClr val="00B0F0">
              <a:alpha val="2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4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60966"/>
              </p:ext>
            </p:extLst>
          </p:nvPr>
        </p:nvGraphicFramePr>
        <p:xfrm>
          <a:off x="5334875" y="1674034"/>
          <a:ext cx="3471774" cy="465560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483269"/>
                <a:gridCol w="1920366"/>
                <a:gridCol w="557621"/>
                <a:gridCol w="510518"/>
              </a:tblGrid>
              <a:tr h="29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Bi-gram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capitol hill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downtown seattle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private bath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walking distance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blocks away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just few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street just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quiet street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few blocks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light rail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lake washington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minutes downtown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minute walk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vibrant music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pike place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76205" y="1566459"/>
            <a:ext cx="3995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Private Rooms,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Price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&gt;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$100 (n = 91)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59" y="2090857"/>
            <a:ext cx="4313802" cy="291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290923" y="2210540"/>
            <a:ext cx="2405363" cy="2414726"/>
          </a:xfrm>
          <a:prstGeom prst="rect">
            <a:avLst/>
          </a:prstGeom>
          <a:solidFill>
            <a:srgbClr val="00B0F0">
              <a:alpha val="2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92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7946154" cy="4779100"/>
          </a:xfrm>
        </p:spPr>
        <p:txBody>
          <a:bodyPr>
            <a:normAutofit/>
          </a:bodyPr>
          <a:lstStyle/>
          <a:p>
            <a:r>
              <a:rPr lang="en-US" sz="3600" b="1" dirty="0"/>
              <a:t>Project Scope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Explore Loftium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Evaluate Loftium’s existing model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Scrape for additional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tx1"/>
                </a:solidFill>
              </a:rPr>
              <a:t>Develop alternative predictive models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50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4" y="1347064"/>
            <a:ext cx="6817972" cy="47791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Scoring Metric = </a:t>
            </a:r>
            <a:r>
              <a:rPr lang="en-US" sz="3200" b="1" dirty="0" smtClean="0"/>
              <a:t>RMSE</a:t>
            </a:r>
          </a:p>
          <a:p>
            <a:pPr lvl="1"/>
            <a:r>
              <a:rPr lang="en-US" sz="2400" dirty="0"/>
              <a:t>RMSE </a:t>
            </a:r>
            <a:r>
              <a:rPr lang="en-US" sz="2400" dirty="0" smtClean="0"/>
              <a:t>heavily penalizes </a:t>
            </a:r>
            <a:r>
              <a:rPr lang="en-US" sz="2400" dirty="0"/>
              <a:t>poor </a:t>
            </a:r>
            <a:r>
              <a:rPr lang="en-US" sz="2400" dirty="0" smtClean="0"/>
              <a:t>estimates</a:t>
            </a:r>
          </a:p>
          <a:p>
            <a:pPr lvl="2"/>
            <a:r>
              <a:rPr lang="en-US" dirty="0" smtClean="0"/>
              <a:t>Sensitive to outliers!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sz="2400" dirty="0" smtClean="0"/>
              <a:t>Current Model RMSE = </a:t>
            </a:r>
            <a:r>
              <a:rPr lang="en-US" sz="2400" b="1" dirty="0" smtClean="0"/>
              <a:t>24.7</a:t>
            </a:r>
          </a:p>
          <a:p>
            <a:pPr lvl="1"/>
            <a:r>
              <a:rPr lang="en-US" dirty="0" smtClean="0"/>
              <a:t>Gradient Boosted Regression = </a:t>
            </a:r>
            <a:r>
              <a:rPr lang="en-US" b="1" dirty="0" smtClean="0"/>
              <a:t>24.0</a:t>
            </a:r>
          </a:p>
          <a:p>
            <a:pPr lvl="2"/>
            <a:r>
              <a:rPr lang="en-US" sz="1800" dirty="0" smtClean="0"/>
              <a:t>Based on equivalent sampling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Alternative Predictive Models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25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3" y="1347064"/>
            <a:ext cx="7448287" cy="4779100"/>
          </a:xfrm>
        </p:spPr>
        <p:txBody>
          <a:bodyPr/>
          <a:lstStyle/>
          <a:p>
            <a:r>
              <a:rPr lang="en-US" sz="2800" dirty="0" smtClean="0"/>
              <a:t>Model Refinement</a:t>
            </a:r>
          </a:p>
          <a:p>
            <a:pPr lvl="1"/>
            <a:r>
              <a:rPr lang="en-US" sz="2400" dirty="0" smtClean="0"/>
              <a:t>Property segmentation</a:t>
            </a:r>
          </a:p>
          <a:p>
            <a:pPr lvl="1"/>
            <a:r>
              <a:rPr lang="en-US" sz="2400" dirty="0" err="1" smtClean="0"/>
              <a:t>Hyperparameter</a:t>
            </a:r>
            <a:r>
              <a:rPr lang="en-US" sz="2400" dirty="0" smtClean="0"/>
              <a:t> tuning</a:t>
            </a:r>
          </a:p>
          <a:p>
            <a:pPr lvl="1"/>
            <a:r>
              <a:rPr lang="en-US" sz="2400" dirty="0" smtClean="0"/>
              <a:t>Part of speech analysis </a:t>
            </a:r>
          </a:p>
          <a:p>
            <a:pPr lvl="1"/>
            <a:r>
              <a:rPr lang="en-US" sz="2400" dirty="0" smtClean="0"/>
              <a:t>Explore statistical inference models</a:t>
            </a:r>
          </a:p>
          <a:p>
            <a:pPr lvl="2"/>
            <a:r>
              <a:rPr lang="en-US" dirty="0" smtClean="0"/>
              <a:t>GLMs</a:t>
            </a:r>
          </a:p>
          <a:p>
            <a:r>
              <a:rPr lang="en-US" sz="2800" dirty="0" smtClean="0"/>
              <a:t>Alternative </a:t>
            </a:r>
            <a:r>
              <a:rPr lang="en-US" sz="2800" dirty="0"/>
              <a:t>Questions to Explore:</a:t>
            </a:r>
          </a:p>
          <a:p>
            <a:pPr lvl="1"/>
            <a:r>
              <a:rPr lang="en-US" dirty="0"/>
              <a:t>Customer acquisition </a:t>
            </a:r>
            <a:r>
              <a:rPr lang="en-US" dirty="0" smtClean="0"/>
              <a:t>probabilistic model</a:t>
            </a:r>
            <a:endParaRPr lang="en-US" dirty="0"/>
          </a:p>
          <a:p>
            <a:pPr lvl="1"/>
            <a:r>
              <a:rPr lang="en-US" dirty="0" smtClean="0"/>
              <a:t>Customer segmentation/clustering</a:t>
            </a:r>
            <a:endParaRPr lang="en-US" dirty="0"/>
          </a:p>
          <a:p>
            <a:pPr lvl="1"/>
            <a:r>
              <a:rPr lang="en-US" dirty="0" smtClean="0"/>
              <a:t>Day-level predictive model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3" y="1347064"/>
            <a:ext cx="7448287" cy="47791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08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Features used in Gradient Boosting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4163" y="1347063"/>
            <a:ext cx="8574087" cy="52845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listing_gdbr_cols_keep = 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==== LISTING DETAILS ==========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'Bathrooms', 'Bedrooms',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Days_Since_Created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'Number_of_Photos','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Instantbook_Enabled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---- Exclude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Property_ID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Listing_Title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'Listing_Main_Image_URL','Listing_URL','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Created_Date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#'Check-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in_Time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Checkout_Time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Max_Guests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Minimum_Stay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==== BOOKING HISTORY 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'EDR',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---- Exclude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Occupancy_Calculated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Annual_Revenue_LTM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Average_Daily_Rate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 'Last_Scraped_Date','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Calendar_Last_Updated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#'Number_of_Bookings_LTM','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Count_Blocked_Days_LTM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'Count_Reservation_Days_LTM','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Count_Available_Days_LTM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==== LOCATION ================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'Latitude', 'Longitude',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---- Exclude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#'Country',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State','City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Metropolitan_Statistical_Area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   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==== EXTENDED STAY DETAILS 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--- -Exclude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#'Published_Monthly_Rate','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Published_Nightly_Rate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Published_Weekly_Rate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==== ADDITIONAL FEES 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Security_Deposit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Extra_People_Fee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Cleaning_Fee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==== HOST QUALITY ============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Superhost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'Overall_Rating','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Number_of_Reviews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---- Exclude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Response_Rate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Response_Time_min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==== SPECIAL FEATURES 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Pike_Market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nonroom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private_bath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'view', 'water',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---- Exclude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#'walk',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listing_gdbr_cols_dummy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#'Neighborhood',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Zipcode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Cancellation_Policy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Property_Type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85146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Laying out assumptions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Phase 1: </a:t>
            </a:r>
            <a:r>
              <a:rPr lang="en-US" dirty="0" smtClean="0"/>
              <a:t>Currently limited to Seattle</a:t>
            </a:r>
            <a:endParaRPr lang="en-US" dirty="0"/>
          </a:p>
          <a:p>
            <a:pPr lvl="1">
              <a:spcBef>
                <a:spcPts val="1800"/>
              </a:spcBef>
            </a:pPr>
            <a:r>
              <a:rPr lang="en-US" b="1" dirty="0"/>
              <a:t>Target: </a:t>
            </a:r>
            <a:r>
              <a:rPr lang="en-US" dirty="0" smtClean="0"/>
              <a:t>Expected </a:t>
            </a:r>
            <a:r>
              <a:rPr lang="en-US" dirty="0"/>
              <a:t>Monthly Revenue  (EMR)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Expected Daily Revenue (EDR)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Project Priority: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Predictive accuracy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Statistical inference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Extra feature engineering</a:t>
            </a:r>
          </a:p>
          <a:p>
            <a:pPr marL="914400" lvl="2" indent="0">
              <a:spcBef>
                <a:spcPts val="1200"/>
              </a:spcBef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/>
          <a:lstStyle/>
          <a:p>
            <a:r>
              <a:rPr lang="en-US" dirty="0"/>
              <a:t>Exploring the Data</a:t>
            </a:r>
          </a:p>
        </p:txBody>
      </p:sp>
    </p:spTree>
    <p:extLst>
      <p:ext uri="{BB962C8B-B14F-4D97-AF65-F5344CB8AC3E}">
        <p14:creationId xmlns:p14="http://schemas.microsoft.com/office/powerpoint/2010/main" val="322314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7946154" cy="4779100"/>
          </a:xfrm>
        </p:spPr>
        <p:txBody>
          <a:bodyPr>
            <a:normAutofit/>
          </a:bodyPr>
          <a:lstStyle/>
          <a:p>
            <a:r>
              <a:rPr lang="en-US" sz="3600" b="1" dirty="0"/>
              <a:t>Project Scope</a:t>
            </a:r>
          </a:p>
          <a:p>
            <a:pPr lvl="1">
              <a:spcBef>
                <a:spcPts val="1800"/>
              </a:spcBef>
            </a:pPr>
            <a:r>
              <a:rPr lang="en-US" sz="2800" dirty="0"/>
              <a:t>Explore Loftium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Evaluate Loftium’s existing model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Scrape for additional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Develop alternative predictive models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00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2730" y="1498556"/>
            <a:ext cx="4957790" cy="4779100"/>
          </a:xfrm>
        </p:spPr>
        <p:txBody>
          <a:bodyPr/>
          <a:lstStyle/>
          <a:p>
            <a:r>
              <a:rPr lang="en-US" sz="3200" b="1" dirty="0"/>
              <a:t>EDR is driven by:</a:t>
            </a:r>
          </a:p>
          <a:p>
            <a:pPr lvl="1">
              <a:spcBef>
                <a:spcPts val="1800"/>
              </a:spcBef>
            </a:pPr>
            <a:r>
              <a:rPr lang="en-US" sz="2400" dirty="0"/>
              <a:t>Location, location, location!</a:t>
            </a:r>
          </a:p>
          <a:p>
            <a:pPr lvl="1">
              <a:spcBef>
                <a:spcPts val="1800"/>
              </a:spcBef>
            </a:pPr>
            <a:r>
              <a:rPr lang="en-US" sz="2400" dirty="0" smtClean="0"/>
              <a:t>Seasonality</a:t>
            </a:r>
            <a:endParaRPr lang="en-US" sz="2400" dirty="0"/>
          </a:p>
          <a:p>
            <a:pPr lvl="1">
              <a:spcBef>
                <a:spcPts val="1800"/>
              </a:spcBef>
            </a:pPr>
            <a:r>
              <a:rPr lang="en-US" sz="2400" dirty="0"/>
              <a:t>Host quality</a:t>
            </a:r>
          </a:p>
          <a:p>
            <a:pPr lvl="1">
              <a:spcBef>
                <a:spcPts val="1800"/>
              </a:spcBef>
            </a:pPr>
            <a:r>
              <a:rPr lang="en-US" sz="2400" dirty="0" smtClean="0"/>
              <a:t>Other features?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/>
          <a:lstStyle/>
          <a:p>
            <a:r>
              <a:rPr lang="en-US" dirty="0" smtClean="0"/>
              <a:t>Identifying Hypotheses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4294967295"/>
          </p:nvPr>
        </p:nvSpPr>
        <p:spPr>
          <a:xfrm>
            <a:off x="476205" y="870011"/>
            <a:ext cx="7754112" cy="242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Using initial hypotheses to define analytics strategy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4" y="1498556"/>
            <a:ext cx="2948604" cy="40445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1943" y="1384917"/>
            <a:ext cx="3098306" cy="4174977"/>
          </a:xfrm>
          <a:prstGeom prst="rect">
            <a:avLst/>
          </a:prstGeom>
          <a:solidFill>
            <a:schemeClr val="lt1">
              <a:alpha val="1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34420" y="5631435"/>
            <a:ext cx="1643399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Density Heat Map</a:t>
            </a:r>
          </a:p>
          <a:p>
            <a:pPr algn="ctr">
              <a:spcBef>
                <a:spcPts val="300"/>
              </a:spcBef>
            </a:pPr>
            <a:r>
              <a:rPr lang="en-US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Seattle Airbnb Properties</a:t>
            </a:r>
          </a:p>
        </p:txBody>
      </p:sp>
    </p:spTree>
    <p:extLst>
      <p:ext uri="{BB962C8B-B14F-4D97-AF65-F5344CB8AC3E}">
        <p14:creationId xmlns:p14="http://schemas.microsoft.com/office/powerpoint/2010/main" val="128164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Location, Location, Location!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4294967295"/>
          </p:nvPr>
        </p:nvSpPr>
        <p:spPr>
          <a:xfrm>
            <a:off x="476205" y="870011"/>
            <a:ext cx="7754112" cy="242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EDR varies by </a:t>
            </a:r>
            <a:r>
              <a:rPr lang="en-US" sz="1600" dirty="0" err="1" smtClean="0">
                <a:solidFill>
                  <a:schemeClr val="bg1"/>
                </a:solidFill>
              </a:rPr>
              <a:t>Zipcode</a:t>
            </a:r>
            <a:r>
              <a:rPr lang="en-US" sz="1600" dirty="0" smtClean="0">
                <a:solidFill>
                  <a:schemeClr val="bg1"/>
                </a:solidFill>
              </a:rPr>
              <a:t>… but significant variation within </a:t>
            </a:r>
            <a:r>
              <a:rPr lang="en-US" sz="1600" dirty="0" err="1" smtClean="0">
                <a:solidFill>
                  <a:schemeClr val="bg1"/>
                </a:solidFill>
              </a:rPr>
              <a:t>Zipcodes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205" y="1385881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 by </a:t>
            </a:r>
            <a:r>
              <a:rPr lang="en-U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Zipcode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8" y="1851247"/>
            <a:ext cx="7808925" cy="441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 rot="16200000">
            <a:off x="408332" y="3658403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3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Location, Location, Location!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4294967295"/>
          </p:nvPr>
        </p:nvSpPr>
        <p:spPr>
          <a:xfrm>
            <a:off x="476205" y="870011"/>
            <a:ext cx="7754112" cy="242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EDR varies </a:t>
            </a:r>
            <a:r>
              <a:rPr lang="en-US" sz="1600" dirty="0">
                <a:solidFill>
                  <a:schemeClr val="bg1"/>
                </a:solidFill>
              </a:rPr>
              <a:t>by Neighborhood… </a:t>
            </a:r>
            <a:r>
              <a:rPr lang="en-US" sz="1600" dirty="0" smtClean="0">
                <a:solidFill>
                  <a:schemeClr val="bg1"/>
                </a:solidFill>
              </a:rPr>
              <a:t>but significant variation </a:t>
            </a:r>
            <a:r>
              <a:rPr lang="en-US" sz="1600" dirty="0">
                <a:solidFill>
                  <a:schemeClr val="bg1"/>
                </a:solidFill>
              </a:rPr>
              <a:t>within </a:t>
            </a:r>
            <a:r>
              <a:rPr lang="en-US" sz="1600" dirty="0" smtClean="0">
                <a:solidFill>
                  <a:schemeClr val="bg1"/>
                </a:solidFill>
              </a:rPr>
              <a:t>Neighborhoods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205" y="1385881"/>
            <a:ext cx="2621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 by Neighborhood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408332" y="3658403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9" y="1785992"/>
            <a:ext cx="7631604" cy="467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27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/>
          <a:lstStyle/>
          <a:p>
            <a:r>
              <a:rPr lang="en-US" dirty="0" smtClean="0"/>
              <a:t>Exploring Seasonality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5816"/>
          <a:stretch/>
        </p:blipFill>
        <p:spPr>
          <a:xfrm>
            <a:off x="575231" y="1909067"/>
            <a:ext cx="8071619" cy="4161065"/>
          </a:xfrm>
          <a:prstGeom prst="rect">
            <a:avLst/>
          </a:prstGeom>
        </p:spPr>
      </p:pic>
      <p:sp>
        <p:nvSpPr>
          <p:cNvPr id="8" name="Subtitle 8"/>
          <p:cNvSpPr>
            <a:spLocks noGrp="1"/>
          </p:cNvSpPr>
          <p:nvPr>
            <p:ph type="subTitle" idx="4294967295"/>
          </p:nvPr>
        </p:nvSpPr>
        <p:spPr>
          <a:xfrm>
            <a:off x="476205" y="870011"/>
            <a:ext cx="7754112" cy="242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Significant seasonal impact on EDR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6205" y="1385881"/>
            <a:ext cx="1741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 by Month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rot="16200000">
            <a:off x="174319" y="3725829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323819" y="6054389"/>
            <a:ext cx="679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Month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62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/>
          <a:lstStyle/>
          <a:p>
            <a:r>
              <a:rPr lang="en-US" dirty="0" smtClean="0"/>
              <a:t>Exploring Seasonality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69"/>
          <a:stretch/>
        </p:blipFill>
        <p:spPr>
          <a:xfrm>
            <a:off x="587250" y="1917577"/>
            <a:ext cx="8153133" cy="4136812"/>
          </a:xfrm>
          <a:prstGeom prst="rect">
            <a:avLst/>
          </a:prstGeom>
        </p:spPr>
      </p:pic>
      <p:sp>
        <p:nvSpPr>
          <p:cNvPr id="8" name="Subtitle 8"/>
          <p:cNvSpPr>
            <a:spLocks noGrp="1"/>
          </p:cNvSpPr>
          <p:nvPr>
            <p:ph type="subTitle" idx="4294967295"/>
          </p:nvPr>
        </p:nvSpPr>
        <p:spPr>
          <a:xfrm>
            <a:off x="476205" y="870011"/>
            <a:ext cx="7754112" cy="242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Seasonal impact on occupancy is more severe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205" y="1385881"/>
            <a:ext cx="1741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 by Month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23819" y="6054389"/>
            <a:ext cx="679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Month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-281734" y="3725829"/>
            <a:ext cx="14061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Occupancy Rate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22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760</TotalTime>
  <Words>1610</Words>
  <Application>Microsoft Macintosh PowerPoint</Application>
  <PresentationFormat>On-screen Show (4:3)</PresentationFormat>
  <Paragraphs>521</Paragraphs>
  <Slides>28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Spectrum</vt:lpstr>
      <vt:lpstr>Loftium – Project Overview</vt:lpstr>
      <vt:lpstr>Loftium – Project Overview</vt:lpstr>
      <vt:lpstr>Exploring the Data</vt:lpstr>
      <vt:lpstr>Loftium – Project Overview</vt:lpstr>
      <vt:lpstr>Identifying Hypotheses</vt:lpstr>
      <vt:lpstr>Location, Location, Location!</vt:lpstr>
      <vt:lpstr>Location, Location, Location!</vt:lpstr>
      <vt:lpstr>Exploring Seasonality</vt:lpstr>
      <vt:lpstr>Exploring Seasonality</vt:lpstr>
      <vt:lpstr>Exploring Seasonality</vt:lpstr>
      <vt:lpstr>Exploring Host Quality</vt:lpstr>
      <vt:lpstr>Data Exploration</vt:lpstr>
      <vt:lpstr>Loftium – Project Overview</vt:lpstr>
      <vt:lpstr>Evaluating Loftium Model</vt:lpstr>
      <vt:lpstr>Improving Loftium Model</vt:lpstr>
      <vt:lpstr>Loftium – Project Overview</vt:lpstr>
      <vt:lpstr>Finding Additional Features</vt:lpstr>
      <vt:lpstr>Finding Additional Features</vt:lpstr>
      <vt:lpstr>Text Mining</vt:lpstr>
      <vt:lpstr>Text Mining</vt:lpstr>
      <vt:lpstr>Text Mining</vt:lpstr>
      <vt:lpstr>Text Mining</vt:lpstr>
      <vt:lpstr>Text Mining</vt:lpstr>
      <vt:lpstr>Loftium – Project Overview</vt:lpstr>
      <vt:lpstr>Alternative Predictive Models</vt:lpstr>
      <vt:lpstr>Loftium – Next Steps</vt:lpstr>
      <vt:lpstr>Appendix</vt:lpstr>
      <vt:lpstr>Features used in Gradient Boosting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</dc:creator>
  <cp:lastModifiedBy>John</cp:lastModifiedBy>
  <cp:revision>86</cp:revision>
  <dcterms:created xsi:type="dcterms:W3CDTF">2017-03-06T17:16:22Z</dcterms:created>
  <dcterms:modified xsi:type="dcterms:W3CDTF">2017-03-07T19:30:25Z</dcterms:modified>
</cp:coreProperties>
</file>